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50582A-99C9-4491-949F-9446365DFA49}" type="doc">
      <dgm:prSet loTypeId="urn:microsoft.com/office/officeart/2005/8/layout/chart3" loCatId="cycle" qsTypeId="urn:microsoft.com/office/officeart/2005/8/quickstyle/3d3" qsCatId="3D" csTypeId="urn:microsoft.com/office/officeart/2005/8/colors/accent1_2" csCatId="accent1" phldr="1"/>
      <dgm:spPr/>
    </dgm:pt>
    <dgm:pt modelId="{943E680B-3241-434F-942B-101DE366609F}">
      <dgm:prSet phldrT="[Text]"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หน่วยงานระดับสำนัก/กอง/สถาบัน/ศูนย์/หน่วยงานเทียบเท่าระดับกอง</a:t>
          </a:r>
          <a:endParaRPr lang="th-TH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028A6EF-688C-4ECB-A0AB-64E2192B01B8}" type="parTrans" cxnId="{46C8F4DF-20F7-4635-A4C1-5261E9969324}">
      <dgm:prSet/>
      <dgm:spPr/>
      <dgm:t>
        <a:bodyPr/>
        <a:lstStyle/>
        <a:p>
          <a:endParaRPr lang="th-TH"/>
        </a:p>
      </dgm:t>
    </dgm:pt>
    <dgm:pt modelId="{719863FD-B7C6-4E94-928C-6E7620A8D1A3}" type="sibTrans" cxnId="{46C8F4DF-20F7-4635-A4C1-5261E9969324}">
      <dgm:prSet/>
      <dgm:spPr/>
      <dgm:t>
        <a:bodyPr/>
        <a:lstStyle/>
        <a:p>
          <a:endParaRPr lang="th-TH"/>
        </a:p>
      </dgm:t>
    </dgm:pt>
    <dgm:pt modelId="{24715D0C-BA2F-4190-AEAF-2F4D50C77560}">
      <dgm:prSet phldrT="[Text]"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หน่วยงานระดับงาน </a:t>
          </a:r>
          <a:endParaRPr lang="th-TH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4EBC6AE-1CFE-4410-9268-A754E15BF9DB}" type="parTrans" cxnId="{65F4B581-211B-4B20-8A07-A9ADDDC7C071}">
      <dgm:prSet/>
      <dgm:spPr/>
      <dgm:t>
        <a:bodyPr/>
        <a:lstStyle/>
        <a:p>
          <a:endParaRPr lang="th-TH"/>
        </a:p>
      </dgm:t>
    </dgm:pt>
    <dgm:pt modelId="{F892B7FD-304E-4D13-8B61-2B0D946F1BB3}" type="sibTrans" cxnId="{65F4B581-211B-4B20-8A07-A9ADDDC7C071}">
      <dgm:prSet/>
      <dgm:spPr/>
      <dgm:t>
        <a:bodyPr/>
        <a:lstStyle/>
        <a:p>
          <a:endParaRPr lang="th-TH"/>
        </a:p>
      </dgm:t>
    </dgm:pt>
    <dgm:pt modelId="{1C130105-E881-4771-9CA9-53C8DBECD1CB}">
      <dgm:prSet phldrT="[Text]"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หน่วยงานระดับคณะ </a:t>
          </a:r>
          <a:endParaRPr lang="th-TH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02B9D8F-5A89-4265-B708-90D6B7557F0A}" type="parTrans" cxnId="{75E82B2F-1341-49DD-A4FE-917C919330A3}">
      <dgm:prSet/>
      <dgm:spPr/>
      <dgm:t>
        <a:bodyPr/>
        <a:lstStyle/>
        <a:p>
          <a:endParaRPr lang="th-TH"/>
        </a:p>
      </dgm:t>
    </dgm:pt>
    <dgm:pt modelId="{987A682C-2AF3-4665-AEFD-50D997A8968A}" type="sibTrans" cxnId="{75E82B2F-1341-49DD-A4FE-917C919330A3}">
      <dgm:prSet/>
      <dgm:spPr/>
      <dgm:t>
        <a:bodyPr/>
        <a:lstStyle/>
        <a:p>
          <a:endParaRPr lang="th-TH"/>
        </a:p>
      </dgm:t>
    </dgm:pt>
    <dgm:pt modelId="{94F211E7-CE95-4B65-8067-D05FDD300337}">
      <dgm:prSet phldrT="[Text]"/>
      <dgm:spPr/>
      <dgm:t>
        <a:bodyPr/>
        <a:lstStyle/>
        <a:p>
          <a:r>
            <a:rPr lang="th-TH" b="1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หน่วยงานระดับหลักสูตร</a:t>
          </a:r>
          <a:endParaRPr lang="th-TH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359FEAA-62AE-4531-B121-3EEE6B797AD8}" type="parTrans" cxnId="{D5646DBC-6B35-469B-ADDF-28991BD40315}">
      <dgm:prSet/>
      <dgm:spPr/>
      <dgm:t>
        <a:bodyPr/>
        <a:lstStyle/>
        <a:p>
          <a:endParaRPr lang="th-TH"/>
        </a:p>
      </dgm:t>
    </dgm:pt>
    <dgm:pt modelId="{6C614ABE-C851-4CC5-8C57-00678665879D}" type="sibTrans" cxnId="{D5646DBC-6B35-469B-ADDF-28991BD40315}">
      <dgm:prSet/>
      <dgm:spPr/>
      <dgm:t>
        <a:bodyPr/>
        <a:lstStyle/>
        <a:p>
          <a:endParaRPr lang="th-TH"/>
        </a:p>
      </dgm:t>
    </dgm:pt>
    <dgm:pt modelId="{614F9902-F126-4910-8BBE-4D4149616F86}" type="pres">
      <dgm:prSet presAssocID="{0050582A-99C9-4491-949F-9446365DFA49}" presName="compositeShape" presStyleCnt="0">
        <dgm:presLayoutVars>
          <dgm:chMax val="7"/>
          <dgm:dir/>
          <dgm:resizeHandles val="exact"/>
        </dgm:presLayoutVars>
      </dgm:prSet>
      <dgm:spPr/>
    </dgm:pt>
    <dgm:pt modelId="{F9E773F2-ADE5-4BC2-9D57-3A83B159E035}" type="pres">
      <dgm:prSet presAssocID="{0050582A-99C9-4491-949F-9446365DFA49}" presName="wedge1" presStyleLbl="node1" presStyleIdx="0" presStyleCnt="4" custScaleY="107304"/>
      <dgm:spPr/>
      <dgm:t>
        <a:bodyPr/>
        <a:lstStyle/>
        <a:p>
          <a:endParaRPr lang="th-TH"/>
        </a:p>
      </dgm:t>
    </dgm:pt>
    <dgm:pt modelId="{66A1565B-D40E-4E5D-9757-3F5DCC54CE12}" type="pres">
      <dgm:prSet presAssocID="{0050582A-99C9-4491-949F-9446365DFA49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F50AEC1-7ACD-4864-ADA2-A3933215ACE2}" type="pres">
      <dgm:prSet presAssocID="{0050582A-99C9-4491-949F-9446365DFA49}" presName="wedge2" presStyleLbl="node1" presStyleIdx="1" presStyleCnt="4"/>
      <dgm:spPr/>
      <dgm:t>
        <a:bodyPr/>
        <a:lstStyle/>
        <a:p>
          <a:endParaRPr lang="th-TH"/>
        </a:p>
      </dgm:t>
    </dgm:pt>
    <dgm:pt modelId="{82FF3F55-0719-46C5-8130-141A7C8D0D41}" type="pres">
      <dgm:prSet presAssocID="{0050582A-99C9-4491-949F-9446365DFA49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0199D36-1F8A-4B46-96C1-43B2D8F205D6}" type="pres">
      <dgm:prSet presAssocID="{0050582A-99C9-4491-949F-9446365DFA49}" presName="wedge3" presStyleLbl="node1" presStyleIdx="2" presStyleCnt="4"/>
      <dgm:spPr/>
      <dgm:t>
        <a:bodyPr/>
        <a:lstStyle/>
        <a:p>
          <a:endParaRPr lang="th-TH"/>
        </a:p>
      </dgm:t>
    </dgm:pt>
    <dgm:pt modelId="{AC17D520-B59D-4607-8BC4-0D80F04AAE71}" type="pres">
      <dgm:prSet presAssocID="{0050582A-99C9-4491-949F-9446365DFA49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3FF4A92-66DB-421F-9421-0B1AD1AC5A92}" type="pres">
      <dgm:prSet presAssocID="{0050582A-99C9-4491-949F-9446365DFA49}" presName="wedge4" presStyleLbl="node1" presStyleIdx="3" presStyleCnt="4"/>
      <dgm:spPr/>
      <dgm:t>
        <a:bodyPr/>
        <a:lstStyle/>
        <a:p>
          <a:endParaRPr lang="th-TH"/>
        </a:p>
      </dgm:t>
    </dgm:pt>
    <dgm:pt modelId="{AE174CD0-E5FA-45FE-B2E8-B82471F9E2C8}" type="pres">
      <dgm:prSet presAssocID="{0050582A-99C9-4491-949F-9446365DFA49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6014CD9B-A585-4A98-9F15-7CB5B02D1654}" type="presOf" srcId="{24715D0C-BA2F-4190-AEAF-2F4D50C77560}" destId="{BF50AEC1-7ACD-4864-ADA2-A3933215ACE2}" srcOrd="0" destOrd="0" presId="urn:microsoft.com/office/officeart/2005/8/layout/chart3"/>
    <dgm:cxn modelId="{E6CACBC4-8CE5-4B7F-88BC-8016E73D4F7A}" type="presOf" srcId="{1C130105-E881-4771-9CA9-53C8DBECD1CB}" destId="{60199D36-1F8A-4B46-96C1-43B2D8F205D6}" srcOrd="0" destOrd="0" presId="urn:microsoft.com/office/officeart/2005/8/layout/chart3"/>
    <dgm:cxn modelId="{66C7BDBC-F872-486C-8B6C-9A510BBBC318}" type="presOf" srcId="{943E680B-3241-434F-942B-101DE366609F}" destId="{F9E773F2-ADE5-4BC2-9D57-3A83B159E035}" srcOrd="0" destOrd="0" presId="urn:microsoft.com/office/officeart/2005/8/layout/chart3"/>
    <dgm:cxn modelId="{D1627DFB-81AA-4B58-B80B-2909CCEC7C79}" type="presOf" srcId="{24715D0C-BA2F-4190-AEAF-2F4D50C77560}" destId="{82FF3F55-0719-46C5-8130-141A7C8D0D41}" srcOrd="1" destOrd="0" presId="urn:microsoft.com/office/officeart/2005/8/layout/chart3"/>
    <dgm:cxn modelId="{25B42330-D916-4B6F-9954-968F57BBE3DA}" type="presOf" srcId="{0050582A-99C9-4491-949F-9446365DFA49}" destId="{614F9902-F126-4910-8BBE-4D4149616F86}" srcOrd="0" destOrd="0" presId="urn:microsoft.com/office/officeart/2005/8/layout/chart3"/>
    <dgm:cxn modelId="{46C8F4DF-20F7-4635-A4C1-5261E9969324}" srcId="{0050582A-99C9-4491-949F-9446365DFA49}" destId="{943E680B-3241-434F-942B-101DE366609F}" srcOrd="0" destOrd="0" parTransId="{C028A6EF-688C-4ECB-A0AB-64E2192B01B8}" sibTransId="{719863FD-B7C6-4E94-928C-6E7620A8D1A3}"/>
    <dgm:cxn modelId="{773F801D-6EE3-4D3A-990A-19B53E5D7E73}" type="presOf" srcId="{1C130105-E881-4771-9CA9-53C8DBECD1CB}" destId="{AC17D520-B59D-4607-8BC4-0D80F04AAE71}" srcOrd="1" destOrd="0" presId="urn:microsoft.com/office/officeart/2005/8/layout/chart3"/>
    <dgm:cxn modelId="{65F4B581-211B-4B20-8A07-A9ADDDC7C071}" srcId="{0050582A-99C9-4491-949F-9446365DFA49}" destId="{24715D0C-BA2F-4190-AEAF-2F4D50C77560}" srcOrd="1" destOrd="0" parTransId="{64EBC6AE-1CFE-4410-9268-A754E15BF9DB}" sibTransId="{F892B7FD-304E-4D13-8B61-2B0D946F1BB3}"/>
    <dgm:cxn modelId="{564CD15E-A00C-4668-BC7E-3B644B9AF7A0}" type="presOf" srcId="{94F211E7-CE95-4B65-8067-D05FDD300337}" destId="{D3FF4A92-66DB-421F-9421-0B1AD1AC5A92}" srcOrd="0" destOrd="0" presId="urn:microsoft.com/office/officeart/2005/8/layout/chart3"/>
    <dgm:cxn modelId="{A8106BE3-D802-4F53-A6BD-F560574A590C}" type="presOf" srcId="{94F211E7-CE95-4B65-8067-D05FDD300337}" destId="{AE174CD0-E5FA-45FE-B2E8-B82471F9E2C8}" srcOrd="1" destOrd="0" presId="urn:microsoft.com/office/officeart/2005/8/layout/chart3"/>
    <dgm:cxn modelId="{5AD7C1BA-4DD6-49F6-85F4-E455257B1DDF}" type="presOf" srcId="{943E680B-3241-434F-942B-101DE366609F}" destId="{66A1565B-D40E-4E5D-9757-3F5DCC54CE12}" srcOrd="1" destOrd="0" presId="urn:microsoft.com/office/officeart/2005/8/layout/chart3"/>
    <dgm:cxn modelId="{75E82B2F-1341-49DD-A4FE-917C919330A3}" srcId="{0050582A-99C9-4491-949F-9446365DFA49}" destId="{1C130105-E881-4771-9CA9-53C8DBECD1CB}" srcOrd="2" destOrd="0" parTransId="{B02B9D8F-5A89-4265-B708-90D6B7557F0A}" sibTransId="{987A682C-2AF3-4665-AEFD-50D997A8968A}"/>
    <dgm:cxn modelId="{D5646DBC-6B35-469B-ADDF-28991BD40315}" srcId="{0050582A-99C9-4491-949F-9446365DFA49}" destId="{94F211E7-CE95-4B65-8067-D05FDD300337}" srcOrd="3" destOrd="0" parTransId="{5359FEAA-62AE-4531-B121-3EEE6B797AD8}" sibTransId="{6C614ABE-C851-4CC5-8C57-00678665879D}"/>
    <dgm:cxn modelId="{64AC331A-5E0E-47F6-9C58-00D93E0F5D6D}" type="presParOf" srcId="{614F9902-F126-4910-8BBE-4D4149616F86}" destId="{F9E773F2-ADE5-4BC2-9D57-3A83B159E035}" srcOrd="0" destOrd="0" presId="urn:microsoft.com/office/officeart/2005/8/layout/chart3"/>
    <dgm:cxn modelId="{7ADFE5FE-382B-4C48-A625-67054E9BC3C1}" type="presParOf" srcId="{614F9902-F126-4910-8BBE-4D4149616F86}" destId="{66A1565B-D40E-4E5D-9757-3F5DCC54CE12}" srcOrd="1" destOrd="0" presId="urn:microsoft.com/office/officeart/2005/8/layout/chart3"/>
    <dgm:cxn modelId="{2C348AD3-C038-481A-93B9-CF614896728F}" type="presParOf" srcId="{614F9902-F126-4910-8BBE-4D4149616F86}" destId="{BF50AEC1-7ACD-4864-ADA2-A3933215ACE2}" srcOrd="2" destOrd="0" presId="urn:microsoft.com/office/officeart/2005/8/layout/chart3"/>
    <dgm:cxn modelId="{796ABA2B-9CBE-43E7-ABD9-B35EE49A20A4}" type="presParOf" srcId="{614F9902-F126-4910-8BBE-4D4149616F86}" destId="{82FF3F55-0719-46C5-8130-141A7C8D0D41}" srcOrd="3" destOrd="0" presId="urn:microsoft.com/office/officeart/2005/8/layout/chart3"/>
    <dgm:cxn modelId="{37EFF2A0-E3C0-4A2A-B2F7-EA9D9A06DE22}" type="presParOf" srcId="{614F9902-F126-4910-8BBE-4D4149616F86}" destId="{60199D36-1F8A-4B46-96C1-43B2D8F205D6}" srcOrd="4" destOrd="0" presId="urn:microsoft.com/office/officeart/2005/8/layout/chart3"/>
    <dgm:cxn modelId="{C8498D49-C67A-4574-9C69-39078E85CA2C}" type="presParOf" srcId="{614F9902-F126-4910-8BBE-4D4149616F86}" destId="{AC17D520-B59D-4607-8BC4-0D80F04AAE71}" srcOrd="5" destOrd="0" presId="urn:microsoft.com/office/officeart/2005/8/layout/chart3"/>
    <dgm:cxn modelId="{AF5A2820-C862-4D11-B438-7F43ADC1F525}" type="presParOf" srcId="{614F9902-F126-4910-8BBE-4D4149616F86}" destId="{D3FF4A92-66DB-421F-9421-0B1AD1AC5A92}" srcOrd="6" destOrd="0" presId="urn:microsoft.com/office/officeart/2005/8/layout/chart3"/>
    <dgm:cxn modelId="{11B5E059-0060-4D72-ADF2-43542AFB0993}" type="presParOf" srcId="{614F9902-F126-4910-8BBE-4D4149616F86}" destId="{AE174CD0-E5FA-45FE-B2E8-B82471F9E2C8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773F2-ADE5-4BC2-9D57-3A83B159E035}">
      <dsp:nvSpPr>
        <dsp:cNvPr id="0" name=""/>
        <dsp:cNvSpPr/>
      </dsp:nvSpPr>
      <dsp:spPr>
        <a:xfrm>
          <a:off x="1761523" y="225850"/>
          <a:ext cx="4039780" cy="4334846"/>
        </a:xfrm>
        <a:prstGeom prst="pie">
          <a:avLst>
            <a:gd name="adj1" fmla="val 162000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หน่วยงานระดับสำนัก/กอง/สถาบัน/ศูนย์/หน่วยงานเทียบเท่าระดับกอง</a:t>
          </a:r>
          <a:endParaRPr lang="th-TH" sz="2000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827583" y="1027797"/>
        <a:ext cx="1490871" cy="1290132"/>
      </dsp:txXfrm>
    </dsp:sp>
    <dsp:sp modelId="{BF50AEC1-7ACD-4864-ADA2-A3933215ACE2}">
      <dsp:nvSpPr>
        <dsp:cNvPr id="0" name=""/>
        <dsp:cNvSpPr/>
      </dsp:nvSpPr>
      <dsp:spPr>
        <a:xfrm>
          <a:off x="1591276" y="543631"/>
          <a:ext cx="4039780" cy="4039780"/>
        </a:xfrm>
        <a:prstGeom prst="pie">
          <a:avLst>
            <a:gd name="adj1" fmla="val 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หน่วยงานระดับงาน </a:t>
          </a:r>
          <a:endParaRPr lang="th-TH" sz="2000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683305" y="2635660"/>
        <a:ext cx="1490871" cy="1202315"/>
      </dsp:txXfrm>
    </dsp:sp>
    <dsp:sp modelId="{60199D36-1F8A-4B46-96C1-43B2D8F205D6}">
      <dsp:nvSpPr>
        <dsp:cNvPr id="0" name=""/>
        <dsp:cNvSpPr/>
      </dsp:nvSpPr>
      <dsp:spPr>
        <a:xfrm>
          <a:off x="1591276" y="543631"/>
          <a:ext cx="4039780" cy="4039780"/>
        </a:xfrm>
        <a:prstGeom prst="pie">
          <a:avLst>
            <a:gd name="adj1" fmla="val 540000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หน่วยงานระดับคณะ </a:t>
          </a:r>
          <a:endParaRPr lang="th-TH" sz="2000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048156" y="2635660"/>
        <a:ext cx="1490871" cy="1202315"/>
      </dsp:txXfrm>
    </dsp:sp>
    <dsp:sp modelId="{D3FF4A92-66DB-421F-9421-0B1AD1AC5A92}">
      <dsp:nvSpPr>
        <dsp:cNvPr id="0" name=""/>
        <dsp:cNvSpPr/>
      </dsp:nvSpPr>
      <dsp:spPr>
        <a:xfrm>
          <a:off x="1591276" y="543631"/>
          <a:ext cx="4039780" cy="4039780"/>
        </a:xfrm>
        <a:prstGeom prst="pie">
          <a:avLst>
            <a:gd name="adj1" fmla="val 108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latin typeface="TH SarabunPSK" panose="020B0500040200020003" pitchFamily="34" charset="-34"/>
              <a:cs typeface="TH SarabunPSK" panose="020B0500040200020003" pitchFamily="34" charset="-34"/>
            </a:rPr>
            <a:t>หน่วยงานระดับหลักสูตร</a:t>
          </a:r>
          <a:endParaRPr lang="th-TH" sz="2000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048156" y="1289067"/>
        <a:ext cx="1490871" cy="1202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974066"/>
            <a:ext cx="9448800" cy="1825096"/>
          </a:xfrm>
        </p:spPr>
        <p:txBody>
          <a:bodyPr/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ข้อมูลการนำเสนอ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9846"/>
            <a:ext cx="9448800" cy="1148774"/>
          </a:xfrm>
        </p:spPr>
        <p:txBody>
          <a:bodyPr>
            <a:noAutofit/>
          </a:bodyPr>
          <a:lstStyle/>
          <a:p>
            <a:pPr algn="ctr"/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ประชุมผู้รับผิดชอบดูแลเว็บไซต์ประจำหน่วยงานภายในมหาวิทยาลัยราช</a:t>
            </a:r>
            <a:r>
              <a:rPr lang="th-TH" sz="3200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ภัฏ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ยะลา</a:t>
            </a:r>
          </a:p>
          <a:p>
            <a:pPr algn="ctr"/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“การประกวดเว็บไซต์หน่วยงานภายในมหาวิทยาลัยราช</a:t>
            </a:r>
            <a:r>
              <a:rPr lang="th-TH" sz="3200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ภัฏ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ยะลา”</a:t>
            </a:r>
            <a:endParaRPr lang="th-TH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0365" y="4725769"/>
            <a:ext cx="721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งานเทคโนโลยีสารสนเทศเพื่อการบริหาร ศูนย์คอมพิวเตอร์ สำนัก</a:t>
            </a:r>
            <a:r>
              <a:rPr lang="th-TH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วิทย</a:t>
            </a:r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บริการและเทคโนโลยีสารสนเทศ </a:t>
            </a:r>
            <a:endParaRPr lang="th-TH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011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รายงานเว็บไซต์หน่วยงานภายในมหาวิทยาลัย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293635"/>
              </p:ext>
            </p:extLst>
          </p:nvPr>
        </p:nvGraphicFramePr>
        <p:xfrm>
          <a:off x="3378200" y="2371060"/>
          <a:ext cx="7392581" cy="4809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88548" y="3136605"/>
            <a:ext cx="2228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จำนวนหน่วยงาน 20 หน่วยงาน - มีเว็บไซต์ 19 เว็บไซต์/</a:t>
            </a:r>
          </a:p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ไม่มีเว็บไซต์ 1 เว็บไซต์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1814" y="5475767"/>
            <a:ext cx="206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4 คณะ</a:t>
            </a:r>
          </a:p>
          <a:p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มีเว็บไซต์  4 เว็บไซต์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88549" y="5337267"/>
            <a:ext cx="1895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55 หน่วยงาน</a:t>
            </a:r>
          </a:p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มีเว็บไซต์ 28 เว็บไซต์</a:t>
            </a:r>
          </a:p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ไม่มีเว็บไซต์ 27 เว็บไซต์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21935" y="2774004"/>
            <a:ext cx="1722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56 หน่วยงาน</a:t>
            </a:r>
          </a:p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มีเว็บไซต์ 54 เว็บไซต์</a:t>
            </a:r>
          </a:p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ไม่มีเว็บไซต์ 2 เว็บไซต์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64711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819878"/>
          </a:xfrm>
        </p:spPr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รูปแบบมาตรฐานการตรวจสอบเว็บไซต์หน่วยงาน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722343"/>
              </p:ext>
            </p:extLst>
          </p:nvPr>
        </p:nvGraphicFramePr>
        <p:xfrm>
          <a:off x="561110" y="2155540"/>
          <a:ext cx="11124072" cy="4024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362"/>
                <a:gridCol w="1058639"/>
                <a:gridCol w="1100866"/>
                <a:gridCol w="1155688"/>
                <a:gridCol w="1154946"/>
                <a:gridCol w="1255698"/>
                <a:gridCol w="945293"/>
                <a:gridCol w="1154946"/>
                <a:gridCol w="1341634"/>
              </a:tblGrid>
              <a:tr h="670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ลิงค์ภายใน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เกี่ยวกับหน่วยงาน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ข้อมูลการบริการ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ข่าวประชาสัมพันธ์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กิจกรรม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(Download Forms) 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คลังความรู้ (ถ้ามี)</a:t>
                      </a:r>
                      <a:r>
                        <a:rPr lang="th-TH" sz="1300" baseline="30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แบบสำรวจออนไลน์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สถิติการใช้บริการ 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(ถ้ามี)</a:t>
                      </a:r>
                      <a:r>
                        <a:rPr lang="en-US" sz="1300" baseline="30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*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ช่องทางการติดต่อสื่อสาร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 anchor="ctr"/>
                </a:tc>
              </a:tr>
              <a:tr h="3353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ให้แนบ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Link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หน่วยงานที่เกี่ยวข้องกับภายในงาน  โดยอ้างอิงตามโครงสร้างสายงาน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เช่น การแนบ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Link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ของงาน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ITA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ต้อง ได้แก่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มรย.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สวท.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ศูนย์คอมฯ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งานเทคโนฯ เพื่อการศกึษา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งานระบบเครือช่าย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งานเทคโนฯเพื่อการบริหาร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ภารกิจ และหน้าที่รับผิดชอบของหน่วยงาน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บุคลากร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แสดงข้อมูลการบริการตามภารกิจของหน่วยงานพร้อมคำอธิบายขั้นตอน แสดงขั้นตอนต่างๆ 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ข่าวสารประชาสัมพันธ์ทั่วไป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ข่าวสารและประกาศของหน่วยงาน เช่น รับสมัครงาน การจัดฝึกอบรม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ปฏิทินกิจกรรมของหน่วยงาน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ส่วนที่ใช้บริการประชาชนหรือผู้ใช้บริการทั่วไปสำหรับ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Download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แบบฟอร์มต่างๆ ของหน่วยงาน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ผลงานวิจัย บทความ กรณีศึกษา ข้อมูลสถิติต่างๆ ข้อมูล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GIS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และ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e-Book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 ตลอดจนมีการอ้างอิงแหล่งที่มา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การสำรวจความพึงพอใจการใช้บริการเว็บไซต์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การสำรวจความคิดเห็นของประชาชน </a:t>
                      </a: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(Online Poll)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3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การใช้บริการภายในงาน</a:t>
                      </a:r>
                      <a:endParaRPr lang="en-US" sz="10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ช่องทางแจ้งข่าว หรือแจ้งเตือนผู้ใช้งาน </a:t>
                      </a:r>
                      <a:r>
                        <a:rPr lang="en-US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</a:t>
                      </a: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ระบบ </a:t>
                      </a:r>
                      <a:r>
                        <a:rPr lang="en-US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One Stop Service </a:t>
                      </a: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ช่องทางติดต่อหน่วยงานในรูปแบบ </a:t>
                      </a:r>
                      <a:r>
                        <a:rPr lang="en-US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Social Network </a:t>
                      </a: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เช่น </a:t>
                      </a:r>
                      <a:r>
                        <a:rPr lang="en-US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Facebook, Twitter </a:t>
                      </a: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ช่องทางแสดงความคิดเห็น หรือข้อเสนอแนะ เช่น </a:t>
                      </a:r>
                      <a:r>
                        <a:rPr lang="en-US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Web board, Blog </a:t>
                      </a:r>
                      <a:r>
                        <a:rPr lang="th-TH" sz="13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62489" marR="62489" marT="0" marB="0"/>
                </a:tc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790700" y="2155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322222" y="7022566"/>
            <a:ext cx="23679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[</a:t>
            </a:r>
            <a:r>
              <a:rPr kumimoji="0" lang="en-US" sz="10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1]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กรณีที่ไม่มีข้อมูล  ไม่ต้องแสดงหัวข้อที่หน้าเว็บไซต์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116" y="1584251"/>
            <a:ext cx="12971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(ระดับงาน)</a:t>
            </a:r>
            <a:endParaRPr lang="th-TH" sz="280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470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819878"/>
          </a:xfrm>
        </p:spPr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รูปแบบมาตรฐานการตรวจสอบเว็บไซต์หน่วยงาน (ต่อ)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790700" y="2155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322222" y="7022566"/>
            <a:ext cx="23679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[</a:t>
            </a:r>
            <a:r>
              <a:rPr kumimoji="0" lang="en-US" sz="10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1]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กรณีที่ไม่มีข้อมูล  ไม่ต้องแสดงหัวข้อที่หน้าเว็บไซต์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116" y="1584251"/>
            <a:ext cx="4495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(ระดับสำนัก/กอง/สถาบัน/ศูนย์</a:t>
            </a:r>
            <a:r>
              <a:rPr lang="th-TH" sz="20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/หน่วยงาน</a:t>
            </a:r>
            <a:r>
              <a:rPr lang="th-TH" sz="2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เทียบเท่าระดับกอง)</a:t>
            </a:r>
            <a:endParaRPr lang="en-US" sz="200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478585"/>
              </p:ext>
            </p:extLst>
          </p:nvPr>
        </p:nvGraphicFramePr>
        <p:xfrm>
          <a:off x="484516" y="1984361"/>
          <a:ext cx="11111739" cy="4837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9527"/>
                <a:gridCol w="978806"/>
                <a:gridCol w="996933"/>
                <a:gridCol w="1028109"/>
                <a:gridCol w="1130340"/>
                <a:gridCol w="1130340"/>
                <a:gridCol w="1551911"/>
                <a:gridCol w="1116244"/>
                <a:gridCol w="1429529"/>
              </a:tblGrid>
              <a:tr h="39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เกี่ยวกับหน่วยงาน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ประชาสัมพันธ์/กิจกรรม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คลังความรู้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คลังเอกสาร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เว็บลิงค์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แบบสำรวจออนไลน์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ข้อมูลผู้บริหารเทคโนโลยีสารสนเทศระดับสูง </a:t>
                      </a:r>
                      <a: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(CIO)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 </a:t>
                      </a:r>
                      <a: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/>
                      </a:r>
                      <a:b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(Download Forms)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ช่องทางการติดต่อสื่อสาร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</a:tr>
              <a:tr h="360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ประวัติความเป็นมา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ปรัชญา วิสัยทัศน์ พันธกิจ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โครงสร้างหน่วยงาน ผู้บริหาร อำนาจหน้าที่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ภารกิจ และหน้าที่รับผิดชอบของหน่วยงาน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ข่าวสารประชาสัมพันธ์ทั่วไป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ข่าวสารและประกาศของหน่วยงาน เช่น รับสมัครงาน การจัดฝึกอบรม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ปฏิทินกิจกรรมของหน่วยงาน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ผลงานวิจัย บทความ กรณีศึกษา ข้อมูลสถิติต่างๆ ข้อมูล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GIS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และ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e-Book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 ตลอดจนมีการอ้างอิงแหล่งที่มา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กฎ ระเบียบ ข้อบังคับ ที่เกี่ยวข้อง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งานประกันคุณภาพ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แผนปฏิบัติราชการ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โครงการ และงบประมาณรายจ่ายประจำปี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รายงานผลการดำเนินงาน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ส่วนงานภายใน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ศูนย์คอมฯ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งานเครือข่าย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งานไอทีอี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งานไอทีเอ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ศูนย์บรรณฯ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งานพัฒนาฯ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งานบริการฯ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สำนักงานผู้อำนวยการ 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หน่วยงานภายนอกที่เกี่ยวข้องโดยตรง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เว็บไซต์อื่นๆที่น่าสนใจ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การสำรวจความพึงพอใจการใช้บริการเว็บไซต์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การสำรวจความคิดเห็นของประชาชน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(Online Poll)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รายละเอียดเกี่ยวข้องกับซีไอโอ ประกอบด้วย ชื่อ-นามสกุล และตำแหน่ง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ข้อมูลการติดต่อ ประกอบด้วย ที่อยู่  เบอร์โทรศัพท์ โทรสาร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วิสัยทัศน์และนโยบายต่างๆ ด้านเทคโนโลยีสารสนเทศและการสื่อสาร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(ICT)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ได้แก่ นโยบาย การบริหารจดการด้าน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นโยบายและมาตรฐานการรักษาความมั่นคงปลอดภัยด้าน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การบริหารงานด้าน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เช่น ยุทธศาสตร์ แผนแม่บทและแผนปฏิบัติการ 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ข่าวสารจากซีไอโอ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ปฏิทินกิจกรรมซีไอโอ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ส่วนที่ใช้บริการประชาชนหรือผู้ใช้บริการทั่วไปสำหรับ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Download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แบบฟอร์มต่างๆ ของหน่วยงาน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ช่องทางแจ้งข่าว หรือแจ้งเตือนผู้ใช้งาน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ระบบ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One Stop Service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ช่องทางติดต่อหน่วยงานในรูปแบบ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Social Network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เช่น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Facebook, Twitter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ช่องทางแสดงความคิดเห็น หรือข้อเสนอแนะ เช่น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Web board, Blog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2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819878"/>
          </a:xfrm>
        </p:spPr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รูปแบบมาตรฐานการตรวจสอบเว็บไซต์หน่วยงาน (ต่อ)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322222" y="7022566"/>
            <a:ext cx="23679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[</a:t>
            </a:r>
            <a:r>
              <a:rPr kumimoji="0" lang="en-US" sz="10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2"/>
              </a:rPr>
              <a:t>1]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กรณีที่ไม่มีข้อมูล  ไม่ต้องแสดงหัวข้อที่หน้าเว็บไซต์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7035" y="1664597"/>
            <a:ext cx="171393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h-TH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H SarabunPSK" panose="020B0500040200020003" pitchFamily="34" charset="-34"/>
              </a:rPr>
              <a:t>(ระดับคณะ/หลักสูตร)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219418"/>
              </p:ext>
            </p:extLst>
          </p:nvPr>
        </p:nvGraphicFramePr>
        <p:xfrm>
          <a:off x="552893" y="2075479"/>
          <a:ext cx="11217346" cy="423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3725"/>
                <a:gridCol w="1153391"/>
                <a:gridCol w="1018309"/>
                <a:gridCol w="1184564"/>
                <a:gridCol w="1070263"/>
                <a:gridCol w="1059873"/>
                <a:gridCol w="1995055"/>
                <a:gridCol w="959936"/>
                <a:gridCol w="1292230"/>
              </a:tblGrid>
              <a:tr h="418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เกี่ยวกับหน่วยงาน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ประชาสัมพันธ์/กิจกรรม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คลังความรู้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คลังเอกสาร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เว็บลิงค์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แบบสำรวจออนไลน์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ข้อมูลผู้บริหารเทคโนโลยีสารสนเทศระดับสูง </a:t>
                      </a:r>
                      <a: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(CIO)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 </a:t>
                      </a:r>
                      <a:r>
                        <a:rPr lang="en-US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(Download Forms)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ช่องทางการติดต่อสื่อสาร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 anchor="ctr"/>
                </a:tc>
              </a:tr>
              <a:tr h="360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ประวัติความเป็นมา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ปรัชญา วิสัยทัศน์ </a:t>
                      </a:r>
                      <a:r>
                        <a:rPr lang="th-TH" sz="1400" dirty="0" err="1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พันธ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กิจ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โครงสร้างหน่วยงาน ผู้บริหาร อำนาจหน้าที่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ภารกิจ และหน้าที่รับผิดชอบของหน่วยงาน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ข่าวสารประชาสัมพันธ์ทั่วไป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ข่าวสารและประกาศของหน่วยงาน เช่น รับสมัครงาน การจัดฝึกอบรม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ปฏิทินกิจกรรมของหน่วยงาน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ผลงานวิจัย บทความ กรณีศึกษา ข้อมูลสถิติต่างๆ ข้อมูล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GIS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และ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e-Book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 ตลอดจนมีการอ้างอิงแหล่งที่มา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กฎ ระเบียบ ข้อบังคับ ที่เกี่ยวข้อง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งานประกันคุณภาพ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ประเมินผู้บริหาร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แผนยุทธศาสตร์ 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แผนกลยุทธ์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แผนปฏิบัติราชการ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โครงการ และงบประมาณรายจ่ายประจำปี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งานผลการดำเนินงาน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ส่วนงานภายใน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ศูนย์คอมฯ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งานเครือข่าย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งานไอทีอี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งานไอทีเอ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ศูนย์บรรณฯ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งานพัฒนาฯ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งานบริการฯ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สำนักงานผู้อำนวยการ 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หน่วยงานภายนอกที่เกี่ยวข้องโดยตรง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เว็บไซต์อื่นๆที่น่าสนใจ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การสำรวจความพึงพอใจการใช้บริการเว็บไซต์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การสำรวจความคิดเห็นของประชาชน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(Online Poll)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รายละเอียดเกี่ยวข้องกับซีไอโอ ประกอบด้วย ชื่อ-นามสกุล และตำแหน่ง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ข้อมูลการติดต่อ ประกอบด้วย ที่อยู่  เบอร์โทรศัพท์ โทรสาร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วิสัยทัศน์และนโยบายต่างๆ ด้านเทคโนโลยีสารสนเทศและการสื่อสาร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(ICT)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ได้แก่ นโยบาย การบริหารจดการด้าน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นโยบายและมาตรฐานการรักษาความมั่นคงปลอดภัยด้าน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เป็นต้น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การบริหารงานด้าน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ICT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เช่น ยุทธศาสตร์ แผนแม่บทและแผนปฏิบัติการ เป็นต้น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ข่าวสารจากซีไอโอ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ปฏิทินกิจกรรมซีไอโอ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ส่วนที่ใช้บริการประชาชนหรือผู้ใช้บริการทั่วไปสำหรับ </a:t>
                      </a:r>
                      <a:r>
                        <a:rPr lang="en-US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Download </a:t>
                      </a:r>
                      <a:r>
                        <a:rPr lang="th-TH" sz="1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แบบฟอร์มต่างๆ ของหน่วยงาน</a:t>
                      </a:r>
                      <a:endParaRPr lang="en-US" sz="110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ช่องทางแจ้งข่าว หรือแจ้งเตือนผู้ใช้งาน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ระบบ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One Stop Service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ช่องทางติดต่อหน่วยงานในรูปแบบ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Social Network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เช่น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Facebook, Twitter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 ช่องทางแสดงความคิดเห็น หรือข้อเสนอแนะ เช่น </a:t>
                      </a:r>
                      <a:r>
                        <a:rPr lang="en-US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e-Mail Web board, Blog </a:t>
                      </a:r>
                      <a:r>
                        <a:rPr lang="th-TH" sz="1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เป็นต้น</a:t>
                      </a:r>
                      <a:endParaRPr lang="en-US" sz="110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41993" marR="419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48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แผนการดำเนินงานกิจกรรมการประกวดเว็บไซต์หน่วยงาน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จัดทำคำสั่งแต่งตั้งผู้รับผิดชอบดูแลเว็บไซต์ประจำหน่วยงาน (อย่างน้อย 2 คน)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เชิญประชุมผู้รับผิดชอบดูแลเว็บไซต์ประจำหน่วยงาน จำนวน 2 รุ่น (เช้า-บ่าย)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ดำเนินการปรับปรุง/แก้ไข/เพิ่มเติมข้อมูลบนเว็บไซต์หน่วยงาน (เดือนกรกฎาคม-สิงหาคม)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ติดตามมาตรฐานตรวจสอบเว็บไซต์ประจำหน่วยงานการดำเนินงาน (ปรับปรุง/แก้ไข/เพิ่มเติม) ข้อมูลเว็บไซต์ เพื่อเสนอต่อผู้บริหาร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คัดเลือกเว็บไซต์หน่วยงานตามรูปแบบมาตรฐานตรวจสอบเว็บไซต์ (16-18 </a:t>
            </a:r>
            <a:r>
              <a:rPr lang="th-TH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ส.ค.</a:t>
            </a:r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60)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คณะกรรมการให้คะแนนเว็บไซต์หน่วยงาน (21-25 ส.ค.60)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สรุปผลการให้คะแนนของคณะกรรมการประกวดเว็บไซต์ 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ประกาศผลการประกวดเว็บไซต์หน่วยงานภายในมหาวิทยาลัย (ก.ย.60)</a:t>
            </a:r>
          </a:p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มอบรางวัลให้กับหน่วยงาน/เกียติบัตรให้กับผู้รับผิดชอบดูแลเว็บไซต์หน่วยงาน จำนวน (12 รางวัล) </a:t>
            </a:r>
          </a:p>
          <a:p>
            <a:endParaRPr lang="th-TH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551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เกณฑ์การให้คะแนนการประกวดเว็บไซต์หน่วยงาน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531216"/>
              </p:ext>
            </p:extLst>
          </p:nvPr>
        </p:nvGraphicFramePr>
        <p:xfrm>
          <a:off x="1309773" y="2286257"/>
          <a:ext cx="10016317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9694"/>
                <a:gridCol w="1161947"/>
                <a:gridCol w="661467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เรื่อง</a:t>
                      </a:r>
                      <a:endParaRPr lang="en-US" sz="1600" dirty="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คะแนน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รายละเอียด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เนื้อหา และรูปภาพ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45 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เนื้อหาที่เกี่ยวข้องกับงานหรือภารกิจของหน่วยงาน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15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เนื้อหามีความสมบูรณ์ และมีความถูกต้อง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สอดคล้องกับจุดมุ่งหมาย เนื้อหา และวัยของผู้ใช้งาน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ภาพที่นำเสนอ จัดวางเป็นระเบียบ มีลำดับขั้นตอนในการนำเสนอ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โครงสร้างของเว็บไซต์ 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35 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มีการจัดโครงสร้างที่ชัดเจน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15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มีการแยกเนื้อหาออกเป็นส่วนต่างๆ ที่สัมพันธ์กัน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การเชื่อมโยงกับ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Social</a:t>
                      </a: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Network </a:t>
                      </a: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หรือเว็บไซต์ภายนอก</a:t>
                      </a: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ความสวยงาม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20</a:t>
                      </a:r>
                      <a:endParaRPr lang="en-US" sz="160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H SarabunPSK" panose="020B0500040200020003" pitchFamily="34" charset="-34"/>
                        <a:buChar char="•"/>
                      </a:pPr>
                      <a:r>
                        <a:rPr lang="th-TH" sz="20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องค์ประกอบของการออกแบบเว็บไซต์มีความน่าสนใจ เช่น สีพื้นหลัง การจัดวาง </a:t>
                      </a:r>
                      <a:r>
                        <a:rPr lang="th-TH" sz="2000" dirty="0" err="1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อินโฟ</a:t>
                      </a:r>
                      <a:r>
                        <a:rPr lang="th-TH" sz="20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กราฟิก เป็นต้น</a:t>
                      </a:r>
                      <a:endParaRPr lang="en-US" sz="1600" dirty="0">
                        <a:effectLst/>
                        <a:latin typeface="TH SarabunPSK" panose="020B0500040200020003" pitchFamily="34" charset="-34"/>
                        <a:ea typeface="Times New Roman" panose="02020603050405020304" pitchFamily="18" charset="0"/>
                        <a:cs typeface="TH SarabunPSK" panose="020B0500040200020003" pitchFamily="34" charset="-34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3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0355" y="974268"/>
            <a:ext cx="8610600" cy="1293028"/>
          </a:xfrm>
        </p:spPr>
        <p:txBody>
          <a:bodyPr>
            <a:normAutofit/>
          </a:bodyPr>
          <a:lstStyle/>
          <a:p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รายละเอียดข้อกำหนดในการพัฒนาเว็บไซต์ต้นแบบ 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(CMS</a:t>
            </a:r>
            <a:r>
              <a:rPr lang="en-US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338955" cy="4024125"/>
          </a:xfrm>
        </p:spPr>
        <p:txBody>
          <a:bodyPr>
            <a:normAutofit/>
          </a:bodyPr>
          <a:lstStyle/>
          <a:p>
            <a:pPr lvl="0"/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ต้อง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เป็นเว็บไซต์หน่วยงานส่วนราชการ เช่น คณะ สำนัก ศูนย์ สถาบัน กอง หลักสูตร และงาน 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เป็นเว็บไซต์ที่สอดคล้องกับภารกิจ 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เนื้อหา กิจกรรม หรืออื่น ๆ จะต้องดำเนินงานจริงและเป็นปัจจุบัน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เป็นเว็บไซต์ต้นแบบ (</a:t>
            </a:r>
            <a:r>
              <a:rPr lang="en-US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CMS)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ที่พัฒนาขึ้นโดยบุคลากรมหาวิทยาลัย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เว็บไซต์หน่วยงานจะต้องแสดงรายชื่อผู้รับผิดชอบเว็บไซต์ของส่วนราชการ ซึ่งประกอบด้วย รูปภาพ ชื่อ นามสกุล ตำแหน่ง หน่วยงาน อี</a:t>
            </a:r>
            <a:r>
              <a:rPr lang="th-TH" sz="24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เมล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และเบอร์ติดต่อ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เว็บไซต์ที่พัฒนาจะต้องเป็นไปตามมาตรฐาน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เว็บไซต์ของ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มหาวิทยาลัยฯ กำหนด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146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ข้อเสนอแนะเพิ่มเติม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ลงชื่อบุคลากรสังกัดสำนัก/สถาบัน/ศูนย์/หน่วยงานในกำกับ ที่มีความประสงค์อบรมการใช้งานเว็บไซต์หน่วยงาน </a:t>
            </a:r>
          </a:p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ลงชื่อบุคลากรสังกัดคณะให้นักวิชาการคอมพิวเตอร์คณะดำเนินการต่อไป</a:t>
            </a:r>
          </a:p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กรอกแบบฟอร์มขอใช้บริการเว็บไซต์ต้นแบบ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(CMS)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ภายในมหาวิทยาลัย (หน่วยงานที่ยังไม่มีเว็บไซต์)</a:t>
            </a:r>
            <a:endParaRPr lang="th-TH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608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149</TotalTime>
  <Words>1501</Words>
  <Application>Microsoft Office PowerPoint</Application>
  <PresentationFormat>Widescreen</PresentationFormat>
  <Paragraphs>200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Cordia New</vt:lpstr>
      <vt:lpstr>TH SarabunPSK</vt:lpstr>
      <vt:lpstr>Times New Roman</vt:lpstr>
      <vt:lpstr>Vapor Trail</vt:lpstr>
      <vt:lpstr>ข้อมูลการนำเสนอ</vt:lpstr>
      <vt:lpstr>รายงานเว็บไซต์หน่วยงานภายในมหาวิทยาลัย</vt:lpstr>
      <vt:lpstr>รูปแบบมาตรฐานการตรวจสอบเว็บไซต์หน่วยงาน</vt:lpstr>
      <vt:lpstr>รูปแบบมาตรฐานการตรวจสอบเว็บไซต์หน่วยงาน (ต่อ)</vt:lpstr>
      <vt:lpstr>รูปแบบมาตรฐานการตรวจสอบเว็บไซต์หน่วยงาน (ต่อ)</vt:lpstr>
      <vt:lpstr>แผนการดำเนินงานกิจกรรมการประกวดเว็บไซต์หน่วยงาน</vt:lpstr>
      <vt:lpstr>เกณฑ์การให้คะแนนการประกวดเว็บไซต์หน่วยงาน</vt:lpstr>
      <vt:lpstr>รายละเอียดข้อกำหนดในการพัฒนาเว็บไซต์ต้นแบบ (CMS)</vt:lpstr>
      <vt:lpstr>ข้อเสนอแนะเพิ่มเติม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ข้อมูลการนำเสนอ</dc:title>
  <dc:creator>Admin</dc:creator>
  <cp:lastModifiedBy>Admin</cp:lastModifiedBy>
  <cp:revision>12</cp:revision>
  <dcterms:created xsi:type="dcterms:W3CDTF">2017-07-06T04:54:50Z</dcterms:created>
  <dcterms:modified xsi:type="dcterms:W3CDTF">2017-07-06T07:24:35Z</dcterms:modified>
</cp:coreProperties>
</file>